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Poppins"/>
      <p:regular r:id="rId22"/>
      <p:bold r:id="rId23"/>
      <p:italic r:id="rId24"/>
      <p:boldItalic r:id="rId25"/>
    </p:embeddedFont>
    <p:embeddedFont>
      <p:font typeface="Instrument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oppins-regular.fntdata"/><Relationship Id="rId21" Type="http://schemas.openxmlformats.org/officeDocument/2006/relationships/slide" Target="slides/slide16.xml"/><Relationship Id="rId24" Type="http://schemas.openxmlformats.org/officeDocument/2006/relationships/font" Target="fonts/Poppins-italic.fntdata"/><Relationship Id="rId23" Type="http://schemas.openxmlformats.org/officeDocument/2006/relationships/font" Target="fonts/Poppi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nstrumentSans-regular.fntdata"/><Relationship Id="rId25" Type="http://schemas.openxmlformats.org/officeDocument/2006/relationships/font" Target="fonts/Poppins-boldItalic.fntdata"/><Relationship Id="rId28" Type="http://schemas.openxmlformats.org/officeDocument/2006/relationships/font" Target="fonts/InstrumentSans-italic.fntdata"/><Relationship Id="rId27" Type="http://schemas.openxmlformats.org/officeDocument/2006/relationships/font" Target="fonts/Instrument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nstrument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a35d40a0b3_0_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a35d40a0b3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a35d40a0b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a35d40a0b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a35d40a0b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a35d40a0b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a35d40a0b3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a35d40a0b3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a35d40a0b3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a35d40a0b3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a35d40a0b3_0_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a35d40a0b3_0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a35d40a0b3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a35d40a0b3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a35d40a0b3_0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a35d40a0b3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a35d40a0b3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a35d40a0b3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a35d40a0b3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a35d40a0b3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a35d40a0b3_0_7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a35d40a0b3_0_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a35d40a0b3_0_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a35d40a0b3_0_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a35d40a0b3_0_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a35d40a0b3_0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a35d40a0b3_0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a35d40a0b3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a35d40a0b3_0_8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a35d40a0b3_0_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 1">
  <p:cSld name="CUSTOM_1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284550" y="2579575"/>
            <a:ext cx="3655500" cy="12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54" name="Google Shape;54;p13"/>
          <p:cNvGrpSpPr/>
          <p:nvPr/>
        </p:nvGrpSpPr>
        <p:grpSpPr>
          <a:xfrm>
            <a:off x="128875" y="-3665"/>
            <a:ext cx="8896225" cy="5148365"/>
            <a:chOff x="128875" y="-3665"/>
            <a:chExt cx="8896225" cy="5148365"/>
          </a:xfrm>
        </p:grpSpPr>
        <p:cxnSp>
          <p:nvCxnSpPr>
            <p:cNvPr id="55" name="Google Shape;55;p13"/>
            <p:cNvCxnSpPr/>
            <p:nvPr/>
          </p:nvCxnSpPr>
          <p:spPr>
            <a:xfrm>
              <a:off x="5212100" y="-366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" name="Google Shape;56;p13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" name="Google Shape;57;p13"/>
            <p:cNvCxnSpPr/>
            <p:nvPr/>
          </p:nvCxnSpPr>
          <p:spPr>
            <a:xfrm>
              <a:off x="7752125" y="1069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" name="Google Shape;58;p13"/>
            <p:cNvCxnSpPr/>
            <p:nvPr/>
          </p:nvCxnSpPr>
          <p:spPr>
            <a:xfrm>
              <a:off x="5212100" y="22322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" name="Google Shape;59;p13"/>
            <p:cNvCxnSpPr/>
            <p:nvPr/>
          </p:nvCxnSpPr>
          <p:spPr>
            <a:xfrm>
              <a:off x="5210175" y="386777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" name="Google Shape;60;p13"/>
            <p:cNvCxnSpPr/>
            <p:nvPr/>
          </p:nvCxnSpPr>
          <p:spPr>
            <a:xfrm>
              <a:off x="5212100" y="257957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" name="Google Shape;61;p13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2" name="Google Shape;62;p13"/>
          <p:cNvSpPr txBox="1"/>
          <p:nvPr>
            <p:ph idx="2" type="subTitle"/>
          </p:nvPr>
        </p:nvSpPr>
        <p:spPr>
          <a:xfrm>
            <a:off x="284550" y="1291424"/>
            <a:ext cx="3655500" cy="12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63" name="Google Shape;63;p13"/>
          <p:cNvSpPr/>
          <p:nvPr>
            <p:ph idx="3" type="pic"/>
          </p:nvPr>
        </p:nvSpPr>
        <p:spPr>
          <a:xfrm>
            <a:off x="5219000" y="228600"/>
            <a:ext cx="2528400" cy="23469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3"/>
          <p:cNvSpPr/>
          <p:nvPr>
            <p:ph idx="4" type="pic"/>
          </p:nvPr>
        </p:nvSpPr>
        <p:spPr>
          <a:xfrm>
            <a:off x="7757025" y="2584925"/>
            <a:ext cx="1261500" cy="1279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jpg"/><Relationship Id="rId4" Type="http://schemas.openxmlformats.org/officeDocument/2006/relationships/image" Target="../media/image2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30.jpg"/><Relationship Id="rId5" Type="http://schemas.openxmlformats.org/officeDocument/2006/relationships/image" Target="../media/image33.jpg"/><Relationship Id="rId6" Type="http://schemas.openxmlformats.org/officeDocument/2006/relationships/image" Target="../media/image34.jpg"/><Relationship Id="rId7" Type="http://schemas.openxmlformats.org/officeDocument/2006/relationships/image" Target="../media/image3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psnet.ahrq.gov/web-mm/diffusion-responsibility-leads-danger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ctrTitle"/>
          </p:nvPr>
        </p:nvSpPr>
        <p:spPr>
          <a:xfrm>
            <a:off x="207525" y="407650"/>
            <a:ext cx="8520600" cy="28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>
                <a:solidFill>
                  <a:srgbClr val="5B0F00"/>
                </a:solidFill>
                <a:latin typeface="Poppins"/>
                <a:ea typeface="Poppins"/>
                <a:cs typeface="Poppins"/>
                <a:sym typeface="Poppins"/>
              </a:rPr>
              <a:t>Nigran</a:t>
            </a:r>
            <a:endParaRPr sz="9000">
              <a:solidFill>
                <a:srgbClr val="5B0F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2505050" y="3224050"/>
            <a:ext cx="5328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5200C"/>
                </a:solidFill>
              </a:rPr>
              <a:t>Watcher, overseer, monitor</a:t>
            </a:r>
            <a:endParaRPr sz="3000">
              <a:solidFill>
                <a:srgbClr val="85200C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/>
          <p:nvPr>
            <p:ph type="title"/>
          </p:nvPr>
        </p:nvSpPr>
        <p:spPr>
          <a:xfrm>
            <a:off x="348725" y="1963900"/>
            <a:ext cx="8520600" cy="7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20">
                <a:solidFill>
                  <a:srgbClr val="1DB7EA"/>
                </a:solidFill>
                <a:latin typeface="Poppins"/>
                <a:ea typeface="Poppins"/>
                <a:cs typeface="Poppins"/>
                <a:sym typeface="Poppins"/>
              </a:rPr>
              <a:t>Impact on Medical Care in India</a:t>
            </a:r>
            <a:endParaRPr sz="4020">
              <a:solidFill>
                <a:srgbClr val="1DB7E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4024" y="0"/>
            <a:ext cx="1189975" cy="119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4"/>
          <p:cNvSpPr txBox="1"/>
          <p:nvPr/>
        </p:nvSpPr>
        <p:spPr>
          <a:xfrm>
            <a:off x="229050" y="1719450"/>
            <a:ext cx="83967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1DB7EA"/>
                </a:solidFill>
                <a:latin typeface="Poppins"/>
                <a:ea typeface="Poppins"/>
                <a:cs typeface="Poppins"/>
                <a:sym typeface="Poppins"/>
              </a:rPr>
              <a:t>-&gt; </a:t>
            </a:r>
            <a:r>
              <a:rPr b="1" lang="en">
                <a:solidFill>
                  <a:srgbClr val="1DB7EA"/>
                </a:solidFill>
                <a:latin typeface="Poppins"/>
                <a:ea typeface="Poppins"/>
                <a:cs typeface="Poppins"/>
                <a:sym typeface="Poppins"/>
              </a:rPr>
              <a:t>Prevents patient bouncing</a:t>
            </a:r>
            <a:r>
              <a:rPr lang="en">
                <a:solidFill>
                  <a:srgbClr val="1DB7EA"/>
                </a:solidFill>
                <a:latin typeface="Poppins"/>
                <a:ea typeface="Poppins"/>
                <a:cs typeface="Poppins"/>
                <a:sym typeface="Poppins"/>
              </a:rPr>
              <a:t> between departments by locking clinical ownership early.</a:t>
            </a:r>
            <a:br>
              <a:rPr lang="en">
                <a:solidFill>
                  <a:srgbClr val="1DB7EA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800">
              <a:solidFill>
                <a:srgbClr val="1DB7EA"/>
              </a:solidFill>
            </a:endParaRPr>
          </a:p>
        </p:txBody>
      </p:sp>
      <p:sp>
        <p:nvSpPr>
          <p:cNvPr id="202" name="Google Shape;202;p24"/>
          <p:cNvSpPr txBox="1"/>
          <p:nvPr/>
        </p:nvSpPr>
        <p:spPr>
          <a:xfrm>
            <a:off x="229050" y="970875"/>
            <a:ext cx="86859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1DB7EA"/>
                </a:solidFill>
                <a:latin typeface="Poppins"/>
                <a:ea typeface="Poppins"/>
                <a:cs typeface="Poppins"/>
                <a:sym typeface="Poppins"/>
              </a:rPr>
              <a:t>-&gt; </a:t>
            </a:r>
            <a:r>
              <a:rPr b="1" lang="en">
                <a:solidFill>
                  <a:srgbClr val="1DB7EA"/>
                </a:solidFill>
                <a:latin typeface="Poppins"/>
                <a:ea typeface="Poppins"/>
                <a:cs typeface="Poppins"/>
                <a:sym typeface="Poppins"/>
              </a:rPr>
              <a:t>Reduced treatment delays</a:t>
            </a:r>
            <a:r>
              <a:rPr lang="en">
                <a:solidFill>
                  <a:srgbClr val="1DB7EA"/>
                </a:solidFill>
                <a:latin typeface="Poppins"/>
                <a:ea typeface="Poppins"/>
                <a:cs typeface="Poppins"/>
                <a:sym typeface="Poppins"/>
              </a:rPr>
              <a:t> through faster triage, routing, and responsible physician assignment.</a:t>
            </a:r>
            <a:br>
              <a:rPr lang="en">
                <a:solidFill>
                  <a:srgbClr val="1DB7EA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800">
              <a:solidFill>
                <a:srgbClr val="1DB7EA"/>
              </a:solidFill>
            </a:endParaRPr>
          </a:p>
        </p:txBody>
      </p:sp>
      <p:sp>
        <p:nvSpPr>
          <p:cNvPr id="203" name="Google Shape;203;p24"/>
          <p:cNvSpPr txBox="1"/>
          <p:nvPr/>
        </p:nvSpPr>
        <p:spPr>
          <a:xfrm>
            <a:off x="229050" y="2223400"/>
            <a:ext cx="86859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1DB7EA"/>
                </a:solidFill>
                <a:latin typeface="Poppins"/>
                <a:ea typeface="Poppins"/>
                <a:cs typeface="Poppins"/>
                <a:sym typeface="Poppins"/>
              </a:rPr>
              <a:t>-&gt; </a:t>
            </a:r>
            <a:r>
              <a:rPr b="1" lang="en">
                <a:solidFill>
                  <a:srgbClr val="1DB7EA"/>
                </a:solidFill>
                <a:latin typeface="Poppins"/>
                <a:ea typeface="Poppins"/>
                <a:cs typeface="Poppins"/>
                <a:sym typeface="Poppins"/>
              </a:rPr>
              <a:t>Improves survival in mass-casualty events</a:t>
            </a:r>
            <a:r>
              <a:rPr lang="en">
                <a:solidFill>
                  <a:srgbClr val="1DB7EA"/>
                </a:solidFill>
                <a:latin typeface="Poppins"/>
                <a:ea typeface="Poppins"/>
                <a:cs typeface="Poppins"/>
                <a:sym typeface="Poppins"/>
              </a:rPr>
              <a:t> with coordinated ambulance distribution and real-time hospital load visibility.</a:t>
            </a:r>
            <a:br>
              <a:rPr lang="en">
                <a:solidFill>
                  <a:srgbClr val="1DB7EA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800">
              <a:solidFill>
                <a:srgbClr val="1DB7EA"/>
              </a:solidFill>
            </a:endParaRPr>
          </a:p>
        </p:txBody>
      </p:sp>
      <p:sp>
        <p:nvSpPr>
          <p:cNvPr id="204" name="Google Shape;204;p24"/>
          <p:cNvSpPr txBox="1"/>
          <p:nvPr/>
        </p:nvSpPr>
        <p:spPr>
          <a:xfrm>
            <a:off x="229050" y="2900575"/>
            <a:ext cx="812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1DB7EA"/>
                </a:solidFill>
                <a:latin typeface="Poppins"/>
                <a:ea typeface="Poppins"/>
                <a:cs typeface="Poppins"/>
                <a:sym typeface="Poppins"/>
              </a:rPr>
              <a:t>-&gt; </a:t>
            </a:r>
            <a:r>
              <a:rPr b="1" lang="en">
                <a:solidFill>
                  <a:srgbClr val="1DB7EA"/>
                </a:solidFill>
                <a:latin typeface="Poppins"/>
                <a:ea typeface="Poppins"/>
                <a:cs typeface="Poppins"/>
                <a:sym typeface="Poppins"/>
              </a:rPr>
              <a:t>Optimizes hospital resource utilization</a:t>
            </a:r>
            <a:r>
              <a:rPr lang="en">
                <a:solidFill>
                  <a:srgbClr val="1DB7EA"/>
                </a:solidFill>
                <a:latin typeface="Poppins"/>
                <a:ea typeface="Poppins"/>
                <a:cs typeface="Poppins"/>
                <a:sym typeface="Poppins"/>
              </a:rPr>
              <a:t> by avoiding overcrowding at single facilities.</a:t>
            </a:r>
            <a:endParaRPr sz="1800">
              <a:solidFill>
                <a:srgbClr val="1DB7EA"/>
              </a:solidFill>
            </a:endParaRPr>
          </a:p>
        </p:txBody>
      </p:sp>
      <p:sp>
        <p:nvSpPr>
          <p:cNvPr id="205" name="Google Shape;205;p24"/>
          <p:cNvSpPr txBox="1"/>
          <p:nvPr/>
        </p:nvSpPr>
        <p:spPr>
          <a:xfrm>
            <a:off x="229050" y="3394400"/>
            <a:ext cx="85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1DB7EA"/>
                </a:solidFill>
                <a:latin typeface="Poppins"/>
                <a:ea typeface="Poppins"/>
                <a:cs typeface="Poppins"/>
                <a:sym typeface="Poppins"/>
              </a:rPr>
              <a:t>-&gt; </a:t>
            </a:r>
            <a:r>
              <a:rPr b="1" lang="en">
                <a:solidFill>
                  <a:srgbClr val="1DB7EA"/>
                </a:solidFill>
                <a:latin typeface="Poppins"/>
                <a:ea typeface="Poppins"/>
                <a:cs typeface="Poppins"/>
                <a:sym typeface="Poppins"/>
              </a:rPr>
              <a:t>Enhances accountability &amp; auditability</a:t>
            </a:r>
            <a:r>
              <a:rPr lang="en">
                <a:solidFill>
                  <a:srgbClr val="1DB7EA"/>
                </a:solidFill>
                <a:latin typeface="Poppins"/>
                <a:ea typeface="Poppins"/>
                <a:cs typeface="Poppins"/>
                <a:sym typeface="Poppins"/>
              </a:rPr>
              <a:t> across the care chain, reducing medical errors.</a:t>
            </a:r>
            <a:endParaRPr sz="1800">
              <a:solidFill>
                <a:srgbClr val="1DB7EA"/>
              </a:solidFill>
            </a:endParaRPr>
          </a:p>
        </p:txBody>
      </p:sp>
      <p:sp>
        <p:nvSpPr>
          <p:cNvPr id="206" name="Google Shape;206;p24"/>
          <p:cNvSpPr txBox="1"/>
          <p:nvPr/>
        </p:nvSpPr>
        <p:spPr>
          <a:xfrm>
            <a:off x="229050" y="3888225"/>
            <a:ext cx="8396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1DB7EA"/>
                </a:solidFill>
                <a:latin typeface="Poppins"/>
                <a:ea typeface="Poppins"/>
                <a:cs typeface="Poppins"/>
                <a:sym typeface="Poppins"/>
              </a:rPr>
              <a:t>-&gt; </a:t>
            </a:r>
            <a:r>
              <a:rPr b="1" lang="en">
                <a:solidFill>
                  <a:srgbClr val="1DB7EA"/>
                </a:solidFill>
                <a:latin typeface="Poppins"/>
                <a:ea typeface="Poppins"/>
                <a:cs typeface="Poppins"/>
                <a:sym typeface="Poppins"/>
              </a:rPr>
              <a:t>Strengthens emergency preparedness</a:t>
            </a:r>
            <a:r>
              <a:rPr lang="en">
                <a:solidFill>
                  <a:srgbClr val="1DB7EA"/>
                </a:solidFill>
                <a:latin typeface="Poppins"/>
                <a:ea typeface="Poppins"/>
                <a:cs typeface="Poppins"/>
                <a:sym typeface="Poppins"/>
              </a:rPr>
              <a:t> for disasters, accidents, and large public-event incidents.</a:t>
            </a:r>
            <a:endParaRPr sz="1800">
              <a:solidFill>
                <a:srgbClr val="1DB7EA"/>
              </a:solidFill>
            </a:endParaRPr>
          </a:p>
        </p:txBody>
      </p:sp>
      <p:sp>
        <p:nvSpPr>
          <p:cNvPr id="207" name="Google Shape;207;p24"/>
          <p:cNvSpPr txBox="1"/>
          <p:nvPr/>
        </p:nvSpPr>
        <p:spPr>
          <a:xfrm>
            <a:off x="170475" y="0"/>
            <a:ext cx="4269000" cy="8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4020">
                <a:solidFill>
                  <a:srgbClr val="1DB7EA"/>
                </a:solidFill>
                <a:latin typeface="Poppins"/>
                <a:ea typeface="Poppins"/>
                <a:cs typeface="Poppins"/>
                <a:sym typeface="Poppins"/>
              </a:rPr>
              <a:t>Impact</a:t>
            </a:r>
            <a:endParaRPr sz="1800">
              <a:solidFill>
                <a:srgbClr val="1DB7EA"/>
              </a:solidFill>
            </a:endParaRPr>
          </a:p>
        </p:txBody>
      </p:sp>
      <p:pic>
        <p:nvPicPr>
          <p:cNvPr id="208" name="Google Shape;20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230668">
            <a:off x="8351857" y="1393325"/>
            <a:ext cx="707567" cy="7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337567">
            <a:off x="7113932" y="46950"/>
            <a:ext cx="707567" cy="7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9200" y="2401300"/>
            <a:ext cx="2764800" cy="27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5"/>
          <p:cNvSpPr txBox="1"/>
          <p:nvPr/>
        </p:nvSpPr>
        <p:spPr>
          <a:xfrm>
            <a:off x="163050" y="858550"/>
            <a:ext cx="85158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rgbClr val="1C1C1D"/>
                </a:solidFill>
                <a:latin typeface="Poppins"/>
                <a:ea typeface="Poppins"/>
                <a:cs typeface="Poppins"/>
                <a:sym typeface="Poppins"/>
              </a:rPr>
              <a:t>how will we stay alive and grow</a:t>
            </a:r>
            <a:endParaRPr sz="5100">
              <a:solidFill>
                <a:srgbClr val="1C1C1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6" name="Google Shape;216;p25"/>
          <p:cNvSpPr txBox="1"/>
          <p:nvPr/>
        </p:nvSpPr>
        <p:spPr>
          <a:xfrm>
            <a:off x="2834875" y="2534700"/>
            <a:ext cx="4269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C1C1D"/>
                </a:solidFill>
              </a:rPr>
              <a:t>… f</a:t>
            </a:r>
            <a:r>
              <a:rPr lang="en" sz="3000">
                <a:solidFill>
                  <a:srgbClr val="1C1C1D"/>
                </a:solidFill>
              </a:rPr>
              <a:t>inancially*</a:t>
            </a:r>
            <a:endParaRPr sz="3000">
              <a:solidFill>
                <a:srgbClr val="1C1C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17" name="Google Shape;21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275" y="3324700"/>
            <a:ext cx="1877875" cy="1888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8674" y="3458100"/>
            <a:ext cx="1768175" cy="17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5"/>
          <p:cNvSpPr txBox="1"/>
          <p:nvPr/>
        </p:nvSpPr>
        <p:spPr>
          <a:xfrm>
            <a:off x="204275" y="126000"/>
            <a:ext cx="4269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But…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/>
          <p:nvPr/>
        </p:nvSpPr>
        <p:spPr>
          <a:xfrm>
            <a:off x="163050" y="318675"/>
            <a:ext cx="7530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5B0F00"/>
                </a:solidFill>
                <a:latin typeface="Poppins"/>
                <a:ea typeface="Poppins"/>
                <a:cs typeface="Poppins"/>
                <a:sym typeface="Poppins"/>
              </a:rPr>
              <a:t>Go-To-Market </a:t>
            </a:r>
            <a:r>
              <a:rPr lang="en" sz="3500">
                <a:solidFill>
                  <a:srgbClr val="5B0F00"/>
                </a:solidFill>
                <a:latin typeface="Poppins"/>
                <a:ea typeface="Poppins"/>
                <a:cs typeface="Poppins"/>
                <a:sym typeface="Poppins"/>
              </a:rPr>
              <a:t>Strategy</a:t>
            </a:r>
            <a:endParaRPr sz="3500">
              <a:solidFill>
                <a:srgbClr val="5B0F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5" name="Google Shape;225;p26"/>
          <p:cNvSpPr txBox="1"/>
          <p:nvPr/>
        </p:nvSpPr>
        <p:spPr>
          <a:xfrm>
            <a:off x="570700" y="1117350"/>
            <a:ext cx="84417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100"/>
              <a:buChar char="✓"/>
            </a:pPr>
            <a:r>
              <a:rPr b="1" lang="en" sz="1100">
                <a:solidFill>
                  <a:srgbClr val="5B0F00"/>
                </a:solidFill>
              </a:rPr>
              <a:t>Differentiate using RLS + MCAO as unique high-impact innovations.</a:t>
            </a:r>
            <a:br>
              <a:rPr b="1" lang="en" sz="1100">
                <a:solidFill>
                  <a:srgbClr val="5B0F00"/>
                </a:solidFill>
              </a:rPr>
            </a:br>
            <a:endParaRPr b="1" sz="1100">
              <a:solidFill>
                <a:srgbClr val="5B0F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100"/>
              <a:buChar char="✓"/>
            </a:pPr>
            <a:r>
              <a:rPr b="1" lang="en" sz="1100">
                <a:solidFill>
                  <a:srgbClr val="5B0F00"/>
                </a:solidFill>
              </a:rPr>
              <a:t>Pilot in 1–2 hospitals, then scale using case studies.</a:t>
            </a:r>
            <a:br>
              <a:rPr b="1" lang="en" sz="1100">
                <a:solidFill>
                  <a:srgbClr val="5B0F00"/>
                </a:solidFill>
              </a:rPr>
            </a:br>
            <a:endParaRPr b="1" sz="1100">
              <a:solidFill>
                <a:srgbClr val="5B0F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100"/>
              <a:buChar char="✓"/>
            </a:pPr>
            <a:r>
              <a:rPr b="1" lang="en" sz="1100">
                <a:solidFill>
                  <a:srgbClr val="5B0F00"/>
                </a:solidFill>
              </a:rPr>
              <a:t>Offer RLS/MCAO as standalone modules to reduce adoption barriers.</a:t>
            </a:r>
            <a:br>
              <a:rPr b="1" lang="en" sz="1100">
                <a:solidFill>
                  <a:srgbClr val="5B0F00"/>
                </a:solidFill>
              </a:rPr>
            </a:br>
            <a:endParaRPr b="1" sz="1100">
              <a:solidFill>
                <a:srgbClr val="5B0F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100"/>
              <a:buChar char="✓"/>
            </a:pPr>
            <a:r>
              <a:rPr b="1" lang="en" sz="1100">
                <a:solidFill>
                  <a:srgbClr val="5B0F00"/>
                </a:solidFill>
              </a:rPr>
              <a:t>Build partnerships with ambulance networks, EMS agencies &amp; Smart City programs.</a:t>
            </a:r>
            <a:br>
              <a:rPr b="1" lang="en" sz="1100">
                <a:solidFill>
                  <a:srgbClr val="5B0F00"/>
                </a:solidFill>
              </a:rPr>
            </a:br>
            <a:endParaRPr b="1" sz="1100">
              <a:solidFill>
                <a:srgbClr val="5B0F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100"/>
              <a:buChar char="✓"/>
            </a:pPr>
            <a:r>
              <a:rPr b="1" lang="en" sz="1100">
                <a:solidFill>
                  <a:srgbClr val="5B0F00"/>
                </a:solidFill>
              </a:rPr>
              <a:t>Use real incident-driven storytelling to highlight urgency.</a:t>
            </a:r>
            <a:br>
              <a:rPr b="1" lang="en" sz="1100">
                <a:solidFill>
                  <a:srgbClr val="5B0F00"/>
                </a:solidFill>
              </a:rPr>
            </a:br>
            <a:endParaRPr b="1" sz="1100">
              <a:solidFill>
                <a:srgbClr val="5B0F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100"/>
              <a:buChar char="✓"/>
            </a:pPr>
            <a:r>
              <a:rPr b="1" lang="en" sz="1100">
                <a:solidFill>
                  <a:srgbClr val="5B0F00"/>
                </a:solidFill>
              </a:rPr>
              <a:t>Top-down government &amp; municipal health department targeting.</a:t>
            </a:r>
            <a:br>
              <a:rPr b="1" lang="en" sz="1100">
                <a:solidFill>
                  <a:srgbClr val="5B0F00"/>
                </a:solidFill>
              </a:rPr>
            </a:br>
            <a:endParaRPr b="1" sz="1100">
              <a:solidFill>
                <a:srgbClr val="5B0F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100"/>
              <a:buChar char="✓"/>
            </a:pPr>
            <a:r>
              <a:rPr b="1" lang="en" sz="1100">
                <a:solidFill>
                  <a:srgbClr val="5B0F00"/>
                </a:solidFill>
              </a:rPr>
              <a:t>Position RLS as a medico-legal protection feature for doctors.</a:t>
            </a:r>
            <a:br>
              <a:rPr b="1" lang="en" sz="1100">
                <a:solidFill>
                  <a:srgbClr val="5B0F00"/>
                </a:solidFill>
              </a:rPr>
            </a:br>
            <a:endParaRPr b="1" sz="1100">
              <a:solidFill>
                <a:srgbClr val="5B0F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100"/>
              <a:buChar char="✓"/>
            </a:pPr>
            <a:r>
              <a:rPr b="1" lang="en" sz="1100">
                <a:solidFill>
                  <a:srgbClr val="5B0F00"/>
                </a:solidFill>
              </a:rPr>
              <a:t>Simple per-bed &amp; per-ambulance pricing to boost adoption.</a:t>
            </a:r>
            <a:br>
              <a:rPr b="1" lang="en" sz="1100">
                <a:solidFill>
                  <a:srgbClr val="5B0F00"/>
                </a:solidFill>
              </a:rPr>
            </a:br>
            <a:endParaRPr b="1" sz="1100">
              <a:solidFill>
                <a:srgbClr val="5B0F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100"/>
              <a:buChar char="✓"/>
            </a:pPr>
            <a:r>
              <a:rPr b="1" lang="en" sz="1100">
                <a:solidFill>
                  <a:srgbClr val="5B0F00"/>
                </a:solidFill>
              </a:rPr>
              <a:t>Monetize analytics dashboards for hospital operational insights.</a:t>
            </a:r>
            <a:endParaRPr sz="1800">
              <a:solidFill>
                <a:srgbClr val="5B0F00"/>
              </a:solidFill>
            </a:endParaRPr>
          </a:p>
        </p:txBody>
      </p:sp>
      <p:pic>
        <p:nvPicPr>
          <p:cNvPr id="226" name="Google Shape;226;p26" title="market.jpg"/>
          <p:cNvPicPr preferRelativeResize="0"/>
          <p:nvPr/>
        </p:nvPicPr>
        <p:blipFill rotWithShape="1">
          <a:blip r:embed="rId3">
            <a:alphaModFix/>
          </a:blip>
          <a:srcRect b="2534" l="4470" r="0" t="0"/>
          <a:stretch/>
        </p:blipFill>
        <p:spPr>
          <a:xfrm>
            <a:off x="6922225" y="0"/>
            <a:ext cx="2221775" cy="22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6" title="market2.jpg"/>
          <p:cNvPicPr preferRelativeResize="0"/>
          <p:nvPr/>
        </p:nvPicPr>
        <p:blipFill rotWithShape="1">
          <a:blip r:embed="rId4">
            <a:alphaModFix/>
          </a:blip>
          <a:srcRect b="17291" l="16535" r="11913" t="16784"/>
          <a:stretch/>
        </p:blipFill>
        <p:spPr>
          <a:xfrm>
            <a:off x="5514075" y="3261025"/>
            <a:ext cx="1949200" cy="180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0444" y="3550069"/>
            <a:ext cx="1893550" cy="179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7"/>
          <p:cNvSpPr txBox="1"/>
          <p:nvPr>
            <p:ph type="ctrTitle"/>
          </p:nvPr>
        </p:nvSpPr>
        <p:spPr>
          <a:xfrm>
            <a:off x="52325" y="44450"/>
            <a:ext cx="8520600" cy="9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80">
                <a:solidFill>
                  <a:srgbClr val="5B0F00"/>
                </a:solidFill>
                <a:latin typeface="Poppins"/>
                <a:ea typeface="Poppins"/>
                <a:cs typeface="Poppins"/>
                <a:sym typeface="Poppins"/>
              </a:rPr>
              <a:t>Future Scope</a:t>
            </a:r>
            <a:endParaRPr sz="4080">
              <a:solidFill>
                <a:srgbClr val="5B0F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4" name="Google Shape;234;p27"/>
          <p:cNvSpPr txBox="1"/>
          <p:nvPr/>
        </p:nvSpPr>
        <p:spPr>
          <a:xfrm>
            <a:off x="481725" y="1089475"/>
            <a:ext cx="8004300" cy="28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B0F00"/>
              </a:buClr>
              <a:buSzPts val="1100"/>
              <a:buChar char="●"/>
            </a:pPr>
            <a:r>
              <a:rPr b="1" lang="en" sz="1100">
                <a:solidFill>
                  <a:srgbClr val="5B0F00"/>
                </a:solidFill>
              </a:rPr>
              <a:t>AI-Driven Emergency Prediction:</a:t>
            </a:r>
            <a:r>
              <a:rPr lang="en" sz="1100">
                <a:solidFill>
                  <a:srgbClr val="5B0F00"/>
                </a:solidFill>
              </a:rPr>
              <a:t> Use machine learning to anticipate hospital overloads and auto-route ambulances before congestion occurs.</a:t>
            </a:r>
            <a:br>
              <a:rPr lang="en" sz="1100">
                <a:solidFill>
                  <a:srgbClr val="5B0F00"/>
                </a:solidFill>
              </a:rPr>
            </a:br>
            <a:endParaRPr sz="1100">
              <a:solidFill>
                <a:srgbClr val="5B0F00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100"/>
              <a:buChar char="●"/>
            </a:pPr>
            <a:r>
              <a:rPr b="1" lang="en" sz="1100">
                <a:solidFill>
                  <a:srgbClr val="5B0F00"/>
                </a:solidFill>
              </a:rPr>
              <a:t>National Emergency Coordination Grid:</a:t>
            </a:r>
            <a:r>
              <a:rPr lang="en" sz="1100">
                <a:solidFill>
                  <a:srgbClr val="5B0F00"/>
                </a:solidFill>
              </a:rPr>
              <a:t> Expand MCAO to integrate with 108/112 systems for real-time, state-wide and national mass-casualty management.</a:t>
            </a:r>
            <a:br>
              <a:rPr lang="en" sz="1100">
                <a:solidFill>
                  <a:srgbClr val="5B0F00"/>
                </a:solidFill>
              </a:rPr>
            </a:br>
            <a:endParaRPr sz="1100">
              <a:solidFill>
                <a:srgbClr val="5B0F00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100"/>
              <a:buChar char="●"/>
            </a:pPr>
            <a:r>
              <a:rPr b="1" lang="en" sz="1100">
                <a:solidFill>
                  <a:srgbClr val="5B0F00"/>
                </a:solidFill>
              </a:rPr>
              <a:t>Smart Ambulance &amp; IoT Integration:</a:t>
            </a:r>
            <a:r>
              <a:rPr lang="en" sz="1100">
                <a:solidFill>
                  <a:srgbClr val="5B0F00"/>
                </a:solidFill>
              </a:rPr>
              <a:t> Enable live vitals streaming, automated triage, and hospital pre-alert systems for faster golden-hour response.</a:t>
            </a:r>
            <a:br>
              <a:rPr lang="en" sz="1100">
                <a:solidFill>
                  <a:srgbClr val="5B0F00"/>
                </a:solidFill>
              </a:rPr>
            </a:br>
            <a:endParaRPr sz="1100">
              <a:solidFill>
                <a:srgbClr val="5B0F00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100"/>
              <a:buChar char="●"/>
            </a:pPr>
            <a:r>
              <a:rPr b="1" lang="en" sz="1100">
                <a:solidFill>
                  <a:srgbClr val="5B0F00"/>
                </a:solidFill>
              </a:rPr>
              <a:t>Automated Responsibility Workflow:</a:t>
            </a:r>
            <a:r>
              <a:rPr lang="en" sz="1100">
                <a:solidFill>
                  <a:srgbClr val="5B0F00"/>
                </a:solidFill>
              </a:rPr>
              <a:t> Enhance RLS with AI-based doctor assignment, escalation rules, and closed-loop accountability tracking.</a:t>
            </a:r>
            <a:br>
              <a:rPr lang="en" sz="1100">
                <a:solidFill>
                  <a:srgbClr val="5B0F00"/>
                </a:solidFill>
              </a:rPr>
            </a:br>
            <a:endParaRPr sz="1100">
              <a:solidFill>
                <a:srgbClr val="5B0F00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100"/>
              <a:buChar char="●"/>
            </a:pPr>
            <a:r>
              <a:rPr b="1" lang="en" sz="1100">
                <a:solidFill>
                  <a:srgbClr val="5B0F00"/>
                </a:solidFill>
              </a:rPr>
              <a:t>ABDM-Aligned Interoperability:</a:t>
            </a:r>
            <a:r>
              <a:rPr lang="en" sz="1100">
                <a:solidFill>
                  <a:srgbClr val="5B0F00"/>
                </a:solidFill>
              </a:rPr>
              <a:t> Integrate with Ayushman Bharat Digital Mission for seamless records exchange, claim automation, and cross-hospital continuity of care.</a:t>
            </a:r>
            <a:endParaRPr sz="1800">
              <a:solidFill>
                <a:srgbClr val="5B0F00"/>
              </a:solidFill>
            </a:endParaRPr>
          </a:p>
        </p:txBody>
      </p:sp>
      <p:pic>
        <p:nvPicPr>
          <p:cNvPr id="235" name="Google Shape;23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3500" y="155650"/>
            <a:ext cx="921050" cy="9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29" y="4147022"/>
            <a:ext cx="998418" cy="9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39239">
            <a:off x="101955" y="3706248"/>
            <a:ext cx="1486340" cy="160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8" title="nikhil_gupta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8575" y="-13375"/>
            <a:ext cx="1774051" cy="177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8" title="Parikshit_Shetty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3313" y="3521375"/>
            <a:ext cx="1774049" cy="177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8" title="SumitAthani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2625" y="1747325"/>
            <a:ext cx="1774049" cy="177404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8"/>
          <p:cNvSpPr/>
          <p:nvPr/>
        </p:nvSpPr>
        <p:spPr>
          <a:xfrm>
            <a:off x="3848500" y="3534800"/>
            <a:ext cx="1774200" cy="174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8"/>
          <p:cNvSpPr/>
          <p:nvPr/>
        </p:nvSpPr>
        <p:spPr>
          <a:xfrm>
            <a:off x="5622550" y="50"/>
            <a:ext cx="1774200" cy="174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28" title="Jastagar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96675" y="0"/>
            <a:ext cx="1747326" cy="174732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8"/>
          <p:cNvSpPr/>
          <p:nvPr/>
        </p:nvSpPr>
        <p:spPr>
          <a:xfrm>
            <a:off x="2074375" y="1760750"/>
            <a:ext cx="1774200" cy="174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8"/>
          <p:cNvSpPr txBox="1"/>
          <p:nvPr>
            <p:ph type="ctrTitle"/>
          </p:nvPr>
        </p:nvSpPr>
        <p:spPr>
          <a:xfrm>
            <a:off x="0" y="2078850"/>
            <a:ext cx="8293500" cy="31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9730">
                <a:solidFill>
                  <a:srgbClr val="5B0F00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" sz="9730">
                <a:solidFill>
                  <a:srgbClr val="5B0F00"/>
                </a:solidFill>
                <a:latin typeface="Poppins"/>
                <a:ea typeface="Poppins"/>
                <a:cs typeface="Poppins"/>
                <a:sym typeface="Poppins"/>
              </a:rPr>
              <a:t>jolnir</a:t>
            </a:r>
            <a:endParaRPr sz="9730">
              <a:solidFill>
                <a:srgbClr val="5B0F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9730">
                <a:solidFill>
                  <a:srgbClr val="5B0F00"/>
                </a:solidFill>
                <a:latin typeface="Poppins"/>
                <a:ea typeface="Poppins"/>
                <a:cs typeface="Poppins"/>
                <a:sym typeface="Poppins"/>
              </a:rPr>
              <a:t>      </a:t>
            </a:r>
            <a:r>
              <a:rPr lang="en" sz="9730">
                <a:solidFill>
                  <a:srgbClr val="5B0F00"/>
                </a:solidFill>
                <a:latin typeface="Poppins"/>
                <a:ea typeface="Poppins"/>
                <a:cs typeface="Poppins"/>
                <a:sym typeface="Poppins"/>
              </a:rPr>
              <a:t>Lifters</a:t>
            </a:r>
            <a:endParaRPr sz="9730">
              <a:solidFill>
                <a:srgbClr val="5B0F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0" name="Google Shape;250;p28"/>
          <p:cNvSpPr txBox="1"/>
          <p:nvPr/>
        </p:nvSpPr>
        <p:spPr>
          <a:xfrm>
            <a:off x="44450" y="59275"/>
            <a:ext cx="426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B0F00"/>
                </a:solidFill>
              </a:rPr>
              <a:t>Our Team</a:t>
            </a:r>
            <a:endParaRPr sz="1800">
              <a:solidFill>
                <a:srgbClr val="5B0F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1DB7EA"/>
                </a:solidFill>
              </a:rPr>
              <a:t>Thank you</a:t>
            </a:r>
            <a:endParaRPr sz="7200">
              <a:solidFill>
                <a:srgbClr val="1DB7EA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ctrTitle"/>
          </p:nvPr>
        </p:nvSpPr>
        <p:spPr>
          <a:xfrm>
            <a:off x="274650" y="1845450"/>
            <a:ext cx="8520600" cy="93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5B0F00"/>
                </a:solidFill>
              </a:rPr>
              <a:t>The Problems</a:t>
            </a:r>
            <a:endParaRPr sz="6000">
              <a:solidFill>
                <a:srgbClr val="5B0F00"/>
              </a:solidFill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931750"/>
            <a:ext cx="2042516" cy="205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073341" y="1"/>
            <a:ext cx="2070664" cy="205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16"/>
          <p:cNvSpPr txBox="1"/>
          <p:nvPr>
            <p:ph type="title"/>
          </p:nvPr>
        </p:nvSpPr>
        <p:spPr>
          <a:xfrm>
            <a:off x="139700" y="228600"/>
            <a:ext cx="50793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B0F00"/>
                </a:solidFill>
              </a:rPr>
              <a:t>Diffusion of Responsibility </a:t>
            </a:r>
            <a:endParaRPr>
              <a:solidFill>
                <a:srgbClr val="5B0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B0F00"/>
                </a:solidFill>
              </a:rPr>
              <a:t>(Faulty Handoffs)</a:t>
            </a:r>
            <a:endParaRPr>
              <a:solidFill>
                <a:srgbClr val="5B0F00"/>
              </a:solidFill>
            </a:endParaRPr>
          </a:p>
        </p:txBody>
      </p:sp>
      <p:sp>
        <p:nvSpPr>
          <p:cNvPr id="84" name="Google Shape;84;p16"/>
          <p:cNvSpPr txBox="1"/>
          <p:nvPr>
            <p:ph idx="2" type="subTitle"/>
          </p:nvPr>
        </p:nvSpPr>
        <p:spPr>
          <a:xfrm>
            <a:off x="195600" y="1161804"/>
            <a:ext cx="3517500" cy="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rgbClr val="5B0F00"/>
                </a:solidFill>
              </a:rPr>
              <a:t>A</a:t>
            </a:r>
            <a:r>
              <a:rPr lang="en" sz="1300">
                <a:solidFill>
                  <a:srgbClr val="5B0F00"/>
                </a:solidFill>
              </a:rPr>
              <a:t> psychological phenomenon where individuals in a group feel less personal obligation to act in an emergency</a:t>
            </a:r>
            <a:endParaRPr sz="1300">
              <a:solidFill>
                <a:srgbClr val="5B0F00"/>
              </a:solidFill>
            </a:endParaRPr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195600" y="2494575"/>
            <a:ext cx="4150500" cy="10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B0F00"/>
                </a:solidFill>
              </a:rPr>
              <a:t>-&gt; </a:t>
            </a:r>
            <a:r>
              <a:rPr lang="en">
                <a:solidFill>
                  <a:srgbClr val="5B0F00"/>
                </a:solidFill>
              </a:rPr>
              <a:t>Consulted with an ER doctor</a:t>
            </a:r>
            <a:endParaRPr>
              <a:solidFill>
                <a:srgbClr val="5B0F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B0F00"/>
                </a:solidFill>
              </a:rPr>
              <a:t>-&gt; Documented Medical Case </a:t>
            </a:r>
            <a:r>
              <a:rPr lang="en" u="sng">
                <a:solidFill>
                  <a:srgbClr val="5B0F0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here</a:t>
            </a:r>
            <a:r>
              <a:rPr lang="en">
                <a:solidFill>
                  <a:srgbClr val="5B0F00"/>
                </a:solidFill>
              </a:rPr>
              <a:t>.</a:t>
            </a:r>
            <a:endParaRPr>
              <a:solidFill>
                <a:srgbClr val="5B0F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5B0F00"/>
                </a:solidFill>
              </a:rPr>
              <a:t>-&gt;</a:t>
            </a:r>
            <a:r>
              <a:rPr lang="en" sz="2737">
                <a:solidFill>
                  <a:srgbClr val="5B0F00"/>
                </a:solidFill>
              </a:rPr>
              <a:t> </a:t>
            </a:r>
            <a:r>
              <a:rPr lang="en" sz="1837">
                <a:solidFill>
                  <a:srgbClr val="5B0F00"/>
                </a:solidFill>
              </a:rPr>
              <a:t>30–50% reduction in errors is possible with structured tools</a:t>
            </a:r>
            <a:endParaRPr sz="2737">
              <a:solidFill>
                <a:srgbClr val="5B0F00"/>
              </a:solidFill>
            </a:endParaRPr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69350" y="3878725"/>
            <a:ext cx="36555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-153987" lvl="0" marL="28575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ct val="55555"/>
              <a:buFont typeface="Instrument Sans"/>
              <a:buChar char="■"/>
            </a:pPr>
            <a:r>
              <a:rPr lang="en">
                <a:solidFill>
                  <a:srgbClr val="5B0F00"/>
                </a:solidFill>
              </a:rPr>
              <a:t>Delays in patient’s care</a:t>
            </a:r>
            <a:endParaRPr>
              <a:solidFill>
                <a:srgbClr val="5B0F00"/>
              </a:solidFill>
            </a:endParaRPr>
          </a:p>
          <a:p>
            <a:pPr indent="-153987" lvl="0" marL="28575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ct val="55555"/>
              <a:buFont typeface="Instrument Sans"/>
              <a:buChar char="■"/>
            </a:pPr>
            <a:r>
              <a:rPr lang="en">
                <a:solidFill>
                  <a:srgbClr val="5B0F00"/>
                </a:solidFill>
              </a:rPr>
              <a:t>Waiting hectics for the patient</a:t>
            </a:r>
            <a:endParaRPr>
              <a:solidFill>
                <a:srgbClr val="5B0F00"/>
              </a:solidFill>
            </a:endParaRPr>
          </a:p>
          <a:p>
            <a:pPr indent="-153987" lvl="0" marL="28575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ct val="55555"/>
              <a:buFont typeface="Instrument Sans"/>
              <a:buChar char="■"/>
            </a:pPr>
            <a:r>
              <a:rPr lang="en">
                <a:solidFill>
                  <a:srgbClr val="5B0F00"/>
                </a:solidFill>
              </a:rPr>
              <a:t>Causing confusions for the patient</a:t>
            </a:r>
            <a:endParaRPr>
              <a:solidFill>
                <a:srgbClr val="5B0F00"/>
              </a:solidFill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195600" y="2233050"/>
            <a:ext cx="4269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5B0F00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Why we know this is a problem:</a:t>
            </a:r>
            <a:endParaRPr b="1" sz="1000">
              <a:solidFill>
                <a:srgbClr val="5B0F00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195600" y="3579675"/>
            <a:ext cx="4269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5B0F00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What are its consequences:</a:t>
            </a:r>
            <a:endParaRPr b="1" sz="1000">
              <a:solidFill>
                <a:srgbClr val="5B0F00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pic>
        <p:nvPicPr>
          <p:cNvPr id="89" name="Google Shape;89;p16" title="Do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9000" y="228600"/>
            <a:ext cx="3534524" cy="235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0952" y="3146075"/>
            <a:ext cx="2010726" cy="159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139700" y="228600"/>
            <a:ext cx="50793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B0F00"/>
                </a:solidFill>
              </a:rPr>
              <a:t>Lack of preparedness for </a:t>
            </a:r>
            <a:br>
              <a:rPr lang="en">
                <a:solidFill>
                  <a:srgbClr val="5B0F00"/>
                </a:solidFill>
              </a:rPr>
            </a:br>
            <a:r>
              <a:rPr lang="en">
                <a:solidFill>
                  <a:srgbClr val="5B0F00"/>
                </a:solidFill>
              </a:rPr>
              <a:t>mass casualties</a:t>
            </a:r>
            <a:endParaRPr>
              <a:solidFill>
                <a:srgbClr val="5B0F00"/>
              </a:solidFill>
            </a:endParaRPr>
          </a:p>
        </p:txBody>
      </p:sp>
      <p:sp>
        <p:nvSpPr>
          <p:cNvPr id="96" name="Google Shape;96;p1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7"/>
          <p:cNvSpPr txBox="1"/>
          <p:nvPr>
            <p:ph idx="2" type="subTitle"/>
          </p:nvPr>
        </p:nvSpPr>
        <p:spPr>
          <a:xfrm>
            <a:off x="217800" y="1174550"/>
            <a:ext cx="4451400" cy="9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rgbClr val="5B0F00"/>
                </a:solidFill>
              </a:rPr>
              <a:t>hospitals lack coordinated plans, resources, and systems to rapidly manage large numbers of patients during sudden disasters or emergencies.</a:t>
            </a:r>
            <a:endParaRPr sz="1300">
              <a:solidFill>
                <a:srgbClr val="5B0F00"/>
              </a:solidFill>
            </a:endParaRPr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195600" y="2561275"/>
            <a:ext cx="4495800" cy="10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50">
                <a:solidFill>
                  <a:srgbClr val="5B0F00"/>
                </a:solidFill>
              </a:rPr>
              <a:t>-&gt; Ambulances Frequently Cluster at a Few Major Hospitals</a:t>
            </a:r>
            <a:endParaRPr sz="850">
              <a:solidFill>
                <a:srgbClr val="5B0F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850">
                <a:solidFill>
                  <a:srgbClr val="5B0F00"/>
                </a:solidFill>
              </a:rPr>
              <a:t>-&gt; No Real-Time Data on Hospital Capacity for First Responders</a:t>
            </a:r>
            <a:endParaRPr sz="850">
              <a:solidFill>
                <a:srgbClr val="5B0F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rPr lang="en" sz="850">
                <a:solidFill>
                  <a:srgbClr val="5B0F00"/>
                </a:solidFill>
              </a:rPr>
              <a:t>-&gt; Delays in Critical “Golden Hour” Treatment</a:t>
            </a:r>
            <a:endParaRPr sz="850">
              <a:solidFill>
                <a:srgbClr val="5B0F00"/>
              </a:solidFill>
            </a:endParaRPr>
          </a:p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369350" y="3863825"/>
            <a:ext cx="36555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-153987" lvl="0" marL="28575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ct val="55555"/>
              <a:buFont typeface="Instrument Sans"/>
              <a:buChar char="■"/>
            </a:pPr>
            <a:r>
              <a:rPr lang="en">
                <a:solidFill>
                  <a:srgbClr val="5B0F00"/>
                </a:solidFill>
              </a:rPr>
              <a:t>Precious lives are lost</a:t>
            </a:r>
            <a:endParaRPr>
              <a:solidFill>
                <a:srgbClr val="5B0F00"/>
              </a:solidFill>
            </a:endParaRPr>
          </a:p>
          <a:p>
            <a:pPr indent="-153987" lvl="0" marL="28575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ct val="55555"/>
              <a:buFont typeface="Instrument Sans"/>
              <a:buChar char="■"/>
            </a:pPr>
            <a:r>
              <a:rPr lang="en">
                <a:solidFill>
                  <a:srgbClr val="5B0F00"/>
                </a:solidFill>
              </a:rPr>
              <a:t>Hospital </a:t>
            </a:r>
            <a:r>
              <a:rPr lang="en">
                <a:solidFill>
                  <a:srgbClr val="5B0F00"/>
                </a:solidFill>
              </a:rPr>
              <a:t>resources</a:t>
            </a:r>
            <a:r>
              <a:rPr lang="en">
                <a:solidFill>
                  <a:srgbClr val="5B0F00"/>
                </a:solidFill>
              </a:rPr>
              <a:t> are overused</a:t>
            </a:r>
            <a:endParaRPr>
              <a:solidFill>
                <a:srgbClr val="5B0F00"/>
              </a:solidFill>
            </a:endParaRPr>
          </a:p>
          <a:p>
            <a:pPr indent="-153987" lvl="0" marL="28575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ct val="55555"/>
              <a:buFont typeface="Instrument Sans"/>
              <a:buChar char="■"/>
            </a:pPr>
            <a:r>
              <a:rPr lang="en">
                <a:solidFill>
                  <a:srgbClr val="5B0F00"/>
                </a:solidFill>
              </a:rPr>
              <a:t>Doctors gets overwhelmed with patients</a:t>
            </a:r>
            <a:endParaRPr>
              <a:solidFill>
                <a:srgbClr val="5B0F00"/>
              </a:solidFill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217800" y="2094050"/>
            <a:ext cx="4269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5B0F00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How </a:t>
            </a:r>
            <a:r>
              <a:rPr b="1" lang="en" sz="1000">
                <a:solidFill>
                  <a:srgbClr val="5B0F00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we know this is a problem:</a:t>
            </a:r>
            <a:endParaRPr b="1" sz="1000">
              <a:solidFill>
                <a:srgbClr val="5B0F00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195600" y="3564775"/>
            <a:ext cx="4269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5B0F00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What are its consequences:</a:t>
            </a:r>
            <a:endParaRPr b="1" sz="1000">
              <a:solidFill>
                <a:srgbClr val="5B0F00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pic>
        <p:nvPicPr>
          <p:cNvPr id="102" name="Google Shape;102;p17" title="MCI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0100" y="220075"/>
            <a:ext cx="1903150" cy="285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2100" y="3861475"/>
            <a:ext cx="1948900" cy="12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207358">
            <a:off x="604500" y="2267900"/>
            <a:ext cx="3524250" cy="15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B7EA"/>
                </a:solidFill>
              </a:rPr>
              <a:t>The Solutions</a:t>
            </a:r>
            <a:endParaRPr>
              <a:solidFill>
                <a:srgbClr val="1DB7EA"/>
              </a:solidFill>
            </a:endParaRPr>
          </a:p>
        </p:txBody>
      </p:sp>
    </p:spTree>
  </p:cSld>
  <p:clrMapOvr>
    <a:masterClrMapping/>
  </p:clrMapOvr>
  <p:transition spd="med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ctrTitle"/>
          </p:nvPr>
        </p:nvSpPr>
        <p:spPr>
          <a:xfrm>
            <a:off x="0" y="385375"/>
            <a:ext cx="9144000" cy="10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00" u="sng">
                <a:solidFill>
                  <a:srgbClr val="1DB7EA"/>
                </a:solidFill>
                <a:latin typeface="Poppins"/>
                <a:ea typeface="Poppins"/>
                <a:cs typeface="Poppins"/>
                <a:sym typeface="Poppins"/>
              </a:rPr>
              <a:t>Responsibility Locking System</a:t>
            </a:r>
            <a:r>
              <a:rPr lang="en" sz="3500">
                <a:solidFill>
                  <a:srgbClr val="1DB7EA"/>
                </a:solidFill>
                <a:latin typeface="Poppins"/>
                <a:ea typeface="Poppins"/>
                <a:cs typeface="Poppins"/>
                <a:sym typeface="Poppins"/>
              </a:rPr>
              <a:t>(RSL)</a:t>
            </a:r>
            <a:endParaRPr sz="3500">
              <a:solidFill>
                <a:srgbClr val="1DB7E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0" y="0"/>
            <a:ext cx="426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DB7EA"/>
                </a:solidFill>
              </a:rPr>
              <a:t>Solution 1</a:t>
            </a:r>
            <a:endParaRPr sz="1800">
              <a:solidFill>
                <a:srgbClr val="1DB7EA"/>
              </a:solidFill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340925" y="1467475"/>
            <a:ext cx="5143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What we </a:t>
            </a:r>
            <a:r>
              <a:rPr lang="en" sz="1800">
                <a:solidFill>
                  <a:schemeClr val="dk2"/>
                </a:solidFill>
              </a:rPr>
              <a:t>propose</a:t>
            </a:r>
            <a:r>
              <a:rPr lang="en" sz="1800">
                <a:solidFill>
                  <a:schemeClr val="dk2"/>
                </a:solidFill>
              </a:rPr>
              <a:t> is lets not allow doctors to keep </a:t>
            </a:r>
            <a:r>
              <a:rPr lang="en" sz="1800">
                <a:solidFill>
                  <a:schemeClr val="dk2"/>
                </a:solidFill>
              </a:rPr>
              <a:t>referring</a:t>
            </a:r>
            <a:r>
              <a:rPr lang="en" sz="1800">
                <a:solidFill>
                  <a:schemeClr val="dk2"/>
                </a:solidFill>
              </a:rPr>
              <a:t> once the </a:t>
            </a:r>
            <a:r>
              <a:rPr lang="en" sz="1800">
                <a:solidFill>
                  <a:schemeClr val="dk2"/>
                </a:solidFill>
              </a:rPr>
              <a:t>refer</a:t>
            </a:r>
            <a:r>
              <a:rPr lang="en" sz="1800">
                <a:solidFill>
                  <a:schemeClr val="dk2"/>
                </a:solidFill>
              </a:rPr>
              <a:t> comes back. </a:t>
            </a:r>
            <a:r>
              <a:rPr lang="en" sz="1800">
                <a:solidFill>
                  <a:schemeClr val="dk2"/>
                </a:solidFill>
              </a:rPr>
              <a:t>Instead</a:t>
            </a:r>
            <a:r>
              <a:rPr lang="en" sz="1800">
                <a:solidFill>
                  <a:schemeClr val="dk2"/>
                </a:solidFill>
              </a:rPr>
              <a:t>, Let </a:t>
            </a:r>
            <a:r>
              <a:rPr lang="en" sz="1800">
                <a:solidFill>
                  <a:schemeClr val="dk2"/>
                </a:solidFill>
              </a:rPr>
              <a:t>their</a:t>
            </a:r>
            <a:r>
              <a:rPr lang="en" sz="1800">
                <a:solidFill>
                  <a:schemeClr val="dk2"/>
                </a:solidFill>
              </a:rPr>
              <a:t> admin handle it further.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340925" y="2483275"/>
            <a:ext cx="4269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This will ensure that patient is treated by </a:t>
            </a:r>
            <a:r>
              <a:rPr lang="en" sz="1800">
                <a:solidFill>
                  <a:schemeClr val="dk2"/>
                </a:solidFill>
              </a:rPr>
              <a:t>at least</a:t>
            </a:r>
            <a:r>
              <a:rPr lang="en" sz="1800">
                <a:solidFill>
                  <a:schemeClr val="dk2"/>
                </a:solidFill>
              </a:rPr>
              <a:t> one of them as it will be made sure by the authority of their admin.</a:t>
            </a:r>
            <a:endParaRPr sz="1800">
              <a:solidFill>
                <a:schemeClr val="dk2"/>
              </a:solidFill>
            </a:endParaRPr>
          </a:p>
        </p:txBody>
      </p:sp>
      <p:grpSp>
        <p:nvGrpSpPr>
          <p:cNvPr id="118" name="Google Shape;118;p19"/>
          <p:cNvGrpSpPr/>
          <p:nvPr/>
        </p:nvGrpSpPr>
        <p:grpSpPr>
          <a:xfrm>
            <a:off x="3834225" y="1505950"/>
            <a:ext cx="4405898" cy="3513124"/>
            <a:chOff x="3834225" y="1505950"/>
            <a:chExt cx="4405898" cy="3513124"/>
          </a:xfrm>
        </p:grpSpPr>
        <p:pic>
          <p:nvPicPr>
            <p:cNvPr id="119" name="Google Shape;119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44125" y="1505950"/>
              <a:ext cx="2895998" cy="1429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43575" y="2571750"/>
              <a:ext cx="2494276" cy="130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34225" y="3499081"/>
              <a:ext cx="2895999" cy="151999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1800" y="2160350"/>
            <a:ext cx="1079350" cy="109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>
            <p:ph type="ctrTitle"/>
          </p:nvPr>
        </p:nvSpPr>
        <p:spPr>
          <a:xfrm>
            <a:off x="0" y="0"/>
            <a:ext cx="3891000" cy="84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B7EA"/>
                </a:solidFill>
                <a:latin typeface="Poppins"/>
                <a:ea typeface="Poppins"/>
                <a:cs typeface="Poppins"/>
                <a:sym typeface="Poppins"/>
              </a:rPr>
              <a:t>For Example</a:t>
            </a:r>
            <a:endParaRPr>
              <a:solidFill>
                <a:srgbClr val="1DB7E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000" y="2022775"/>
            <a:ext cx="1079350" cy="109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7350" y="3698375"/>
            <a:ext cx="1314575" cy="1299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" name="Google Shape;130;p20"/>
          <p:cNvGrpSpPr/>
          <p:nvPr/>
        </p:nvGrpSpPr>
        <p:grpSpPr>
          <a:xfrm>
            <a:off x="81550" y="968675"/>
            <a:ext cx="8212775" cy="1729075"/>
            <a:chOff x="81550" y="968675"/>
            <a:chExt cx="8212775" cy="1729075"/>
          </a:xfrm>
        </p:grpSpPr>
        <p:pic>
          <p:nvPicPr>
            <p:cNvPr id="131" name="Google Shape;131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67200" y="1400725"/>
              <a:ext cx="1254300" cy="121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23175" y="1481575"/>
              <a:ext cx="1254300" cy="1216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" name="Google Shape;133;p20"/>
            <p:cNvSpPr txBox="1"/>
            <p:nvPr/>
          </p:nvSpPr>
          <p:spPr>
            <a:xfrm>
              <a:off x="81550" y="968675"/>
              <a:ext cx="2260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ER doctor (General)</a:t>
              </a: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134" name="Google Shape;134;p20"/>
            <p:cNvSpPr txBox="1"/>
            <p:nvPr/>
          </p:nvSpPr>
          <p:spPr>
            <a:xfrm>
              <a:off x="6806325" y="968675"/>
              <a:ext cx="1488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Cardiologist</a:t>
              </a:r>
              <a:endParaRPr sz="1800">
                <a:solidFill>
                  <a:schemeClr val="dk2"/>
                </a:solidFill>
              </a:endParaRPr>
            </a:p>
          </p:txBody>
        </p:sp>
      </p:grpSp>
      <p:sp>
        <p:nvSpPr>
          <p:cNvPr id="135" name="Google Shape;135;p20"/>
          <p:cNvSpPr txBox="1"/>
          <p:nvPr/>
        </p:nvSpPr>
        <p:spPr>
          <a:xfrm>
            <a:off x="1296975" y="1561075"/>
            <a:ext cx="242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Go see Cardiologist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4268975" y="1561075"/>
            <a:ext cx="306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Go see ER for basic testing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49400" y="2200125"/>
            <a:ext cx="3861350" cy="136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6338" y="3679650"/>
            <a:ext cx="1314575" cy="1337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ctrTitle"/>
          </p:nvPr>
        </p:nvSpPr>
        <p:spPr>
          <a:xfrm>
            <a:off x="0" y="563250"/>
            <a:ext cx="8520600" cy="12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00" u="sng">
                <a:solidFill>
                  <a:srgbClr val="1DB7EA"/>
                </a:solidFill>
                <a:latin typeface="Poppins"/>
                <a:ea typeface="Poppins"/>
                <a:cs typeface="Poppins"/>
                <a:sym typeface="Poppins"/>
              </a:rPr>
              <a:t>Mass-Incident Ambulance</a:t>
            </a:r>
            <a:endParaRPr sz="3500" u="sng">
              <a:solidFill>
                <a:srgbClr val="1DB7E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00" u="sng">
                <a:solidFill>
                  <a:srgbClr val="1DB7EA"/>
                </a:solidFill>
                <a:latin typeface="Poppins"/>
                <a:ea typeface="Poppins"/>
                <a:cs typeface="Poppins"/>
                <a:sym typeface="Poppins"/>
              </a:rPr>
              <a:t>Orchestration </a:t>
            </a:r>
            <a:r>
              <a:rPr lang="en" sz="3500">
                <a:solidFill>
                  <a:srgbClr val="1DB7EA"/>
                </a:solidFill>
                <a:latin typeface="Poppins"/>
                <a:ea typeface="Poppins"/>
                <a:cs typeface="Poppins"/>
                <a:sym typeface="Poppins"/>
              </a:rPr>
              <a:t>(MCAO)</a:t>
            </a:r>
            <a:endParaRPr sz="3500">
              <a:solidFill>
                <a:srgbClr val="1DB7E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4" name="Google Shape;144;p21"/>
          <p:cNvSpPr txBox="1"/>
          <p:nvPr/>
        </p:nvSpPr>
        <p:spPr>
          <a:xfrm>
            <a:off x="0" y="0"/>
            <a:ext cx="426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DB7EA"/>
                </a:solidFill>
              </a:rPr>
              <a:t>Solution 2</a:t>
            </a:r>
            <a:endParaRPr sz="1800">
              <a:solidFill>
                <a:srgbClr val="1DB7EA"/>
              </a:solidFill>
            </a:endParaRPr>
          </a:p>
        </p:txBody>
      </p:sp>
      <p:sp>
        <p:nvSpPr>
          <p:cNvPr id="145" name="Google Shape;145;p21"/>
          <p:cNvSpPr txBox="1"/>
          <p:nvPr/>
        </p:nvSpPr>
        <p:spPr>
          <a:xfrm>
            <a:off x="222325" y="1909800"/>
            <a:ext cx="4269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What we propose is that lets add an AI layer on the first incident report and let that AI orchestrate based on resources and doctors </a:t>
            </a:r>
            <a:r>
              <a:rPr lang="en" sz="1800">
                <a:solidFill>
                  <a:schemeClr val="dk2"/>
                </a:solidFill>
              </a:rPr>
              <a:t>available</a:t>
            </a:r>
            <a:r>
              <a:rPr lang="en" sz="1800">
                <a:solidFill>
                  <a:schemeClr val="dk2"/>
                </a:solidFill>
              </a:rPr>
              <a:t> in the </a:t>
            </a:r>
            <a:r>
              <a:rPr lang="en" sz="1800">
                <a:solidFill>
                  <a:schemeClr val="dk2"/>
                </a:solidFill>
              </a:rPr>
              <a:t>nearby</a:t>
            </a:r>
            <a:r>
              <a:rPr lang="en" sz="1800">
                <a:solidFill>
                  <a:schemeClr val="dk2"/>
                </a:solidFill>
              </a:rPr>
              <a:t> hospitals to the reporter/police.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6" name="Google Shape;146;p21"/>
          <p:cNvSpPr txBox="1"/>
          <p:nvPr/>
        </p:nvSpPr>
        <p:spPr>
          <a:xfrm>
            <a:off x="222325" y="3479700"/>
            <a:ext cx="4269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Let not the helping </a:t>
            </a:r>
            <a:r>
              <a:rPr lang="en" sz="1800">
                <a:solidFill>
                  <a:schemeClr val="dk2"/>
                </a:solidFill>
              </a:rPr>
              <a:t>volunteers</a:t>
            </a:r>
            <a:r>
              <a:rPr lang="en" sz="1800">
                <a:solidFill>
                  <a:schemeClr val="dk2"/>
                </a:solidFill>
              </a:rPr>
              <a:t> act on their </a:t>
            </a:r>
            <a:r>
              <a:rPr lang="en" sz="1800">
                <a:solidFill>
                  <a:schemeClr val="dk2"/>
                </a:solidFill>
              </a:rPr>
              <a:t>instincts and rather help based on the suggestions given by AI.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47" name="Google Shape;14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808250"/>
            <a:ext cx="4347875" cy="2890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ctrTitle"/>
          </p:nvPr>
        </p:nvSpPr>
        <p:spPr>
          <a:xfrm>
            <a:off x="0" y="0"/>
            <a:ext cx="5351100" cy="8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1DB7EA"/>
                </a:solidFill>
              </a:rPr>
              <a:t>For example</a:t>
            </a:r>
            <a:endParaRPr sz="4400">
              <a:solidFill>
                <a:srgbClr val="1DB7EA"/>
              </a:solidFill>
            </a:endParaRPr>
          </a:p>
        </p:txBody>
      </p:sp>
      <p:grpSp>
        <p:nvGrpSpPr>
          <p:cNvPr id="153" name="Google Shape;153;p22"/>
          <p:cNvGrpSpPr/>
          <p:nvPr/>
        </p:nvGrpSpPr>
        <p:grpSpPr>
          <a:xfrm>
            <a:off x="2807333" y="74125"/>
            <a:ext cx="6219592" cy="2893667"/>
            <a:chOff x="2807333" y="74125"/>
            <a:chExt cx="6219592" cy="2893667"/>
          </a:xfrm>
        </p:grpSpPr>
        <p:pic>
          <p:nvPicPr>
            <p:cNvPr id="154" name="Google Shape;154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07333" y="2450260"/>
              <a:ext cx="522025" cy="5175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22"/>
            <p:cNvSpPr txBox="1"/>
            <p:nvPr/>
          </p:nvSpPr>
          <p:spPr>
            <a:xfrm>
              <a:off x="7707825" y="74125"/>
              <a:ext cx="1319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Injured: 16</a:t>
              </a:r>
              <a:endParaRPr sz="1800">
                <a:solidFill>
                  <a:schemeClr val="dk2"/>
                </a:solidFill>
              </a:endParaRPr>
            </a:p>
          </p:txBody>
        </p:sp>
      </p:grpSp>
      <p:grpSp>
        <p:nvGrpSpPr>
          <p:cNvPr id="156" name="Google Shape;156;p22"/>
          <p:cNvGrpSpPr/>
          <p:nvPr/>
        </p:nvGrpSpPr>
        <p:grpSpPr>
          <a:xfrm>
            <a:off x="-39237" y="414600"/>
            <a:ext cx="9637051" cy="5461453"/>
            <a:chOff x="-39237" y="414600"/>
            <a:chExt cx="9637051" cy="5461453"/>
          </a:xfrm>
        </p:grpSpPr>
        <p:sp>
          <p:nvSpPr>
            <p:cNvPr id="157" name="Google Shape;157;p22"/>
            <p:cNvSpPr txBox="1"/>
            <p:nvPr/>
          </p:nvSpPr>
          <p:spPr>
            <a:xfrm>
              <a:off x="4787775" y="414600"/>
              <a:ext cx="16749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2"/>
                  </a:solidFill>
                </a:rPr>
                <a:t>Hospital A: 10Km</a:t>
              </a:r>
              <a:endParaRPr sz="1500">
                <a:solidFill>
                  <a:schemeClr val="dk2"/>
                </a:solidFill>
              </a:endParaRPr>
            </a:p>
          </p:txBody>
        </p:sp>
        <p:sp>
          <p:nvSpPr>
            <p:cNvPr id="158" name="Google Shape;158;p22"/>
            <p:cNvSpPr txBox="1"/>
            <p:nvPr/>
          </p:nvSpPr>
          <p:spPr>
            <a:xfrm>
              <a:off x="5499250" y="830100"/>
              <a:ext cx="85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Beds Free: 5</a:t>
              </a:r>
              <a:endParaRPr sz="800"/>
            </a:p>
          </p:txBody>
        </p:sp>
        <p:sp>
          <p:nvSpPr>
            <p:cNvPr id="159" name="Google Shape;159;p22"/>
            <p:cNvSpPr txBox="1"/>
            <p:nvPr/>
          </p:nvSpPr>
          <p:spPr>
            <a:xfrm>
              <a:off x="471125" y="2056700"/>
              <a:ext cx="16749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2"/>
                  </a:solidFill>
                </a:rPr>
                <a:t>Hospital B: 8Km</a:t>
              </a:r>
              <a:endParaRPr sz="1500">
                <a:solidFill>
                  <a:schemeClr val="dk2"/>
                </a:solidFill>
              </a:endParaRPr>
            </a:p>
          </p:txBody>
        </p:sp>
        <p:sp>
          <p:nvSpPr>
            <p:cNvPr id="160" name="Google Shape;160;p22"/>
            <p:cNvSpPr txBox="1"/>
            <p:nvPr/>
          </p:nvSpPr>
          <p:spPr>
            <a:xfrm>
              <a:off x="1182600" y="2472200"/>
              <a:ext cx="85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Beds Free: 6</a:t>
              </a:r>
              <a:endParaRPr sz="800"/>
            </a:p>
          </p:txBody>
        </p:sp>
        <p:sp>
          <p:nvSpPr>
            <p:cNvPr id="161" name="Google Shape;161;p22"/>
            <p:cNvSpPr txBox="1"/>
            <p:nvPr/>
          </p:nvSpPr>
          <p:spPr>
            <a:xfrm>
              <a:off x="5263050" y="3350450"/>
              <a:ext cx="16749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2"/>
                  </a:solidFill>
                </a:rPr>
                <a:t>Hospital C: 16Km</a:t>
              </a:r>
              <a:endParaRPr sz="1500">
                <a:solidFill>
                  <a:schemeClr val="dk2"/>
                </a:solidFill>
              </a:endParaRPr>
            </a:p>
          </p:txBody>
        </p:sp>
        <p:sp>
          <p:nvSpPr>
            <p:cNvPr id="162" name="Google Shape;162;p22"/>
            <p:cNvSpPr txBox="1"/>
            <p:nvPr/>
          </p:nvSpPr>
          <p:spPr>
            <a:xfrm>
              <a:off x="5974525" y="3765950"/>
              <a:ext cx="85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Beds Free: 10</a:t>
              </a:r>
              <a:endParaRPr sz="800"/>
            </a:p>
          </p:txBody>
        </p:sp>
        <p:grpSp>
          <p:nvGrpSpPr>
            <p:cNvPr id="163" name="Google Shape;163;p22"/>
            <p:cNvGrpSpPr/>
            <p:nvPr/>
          </p:nvGrpSpPr>
          <p:grpSpPr>
            <a:xfrm>
              <a:off x="-39237" y="946800"/>
              <a:ext cx="9637051" cy="4929253"/>
              <a:chOff x="-39237" y="946800"/>
              <a:chExt cx="9637051" cy="4929253"/>
            </a:xfrm>
          </p:grpSpPr>
          <p:grpSp>
            <p:nvGrpSpPr>
              <p:cNvPr id="164" name="Google Shape;164;p22"/>
              <p:cNvGrpSpPr/>
              <p:nvPr/>
            </p:nvGrpSpPr>
            <p:grpSpPr>
              <a:xfrm>
                <a:off x="-39237" y="946800"/>
                <a:ext cx="9637051" cy="3576189"/>
                <a:chOff x="-39237" y="946800"/>
                <a:chExt cx="9637051" cy="3576189"/>
              </a:xfrm>
            </p:grpSpPr>
            <p:pic>
              <p:nvPicPr>
                <p:cNvPr id="165" name="Google Shape;165;p22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 rot="10799981">
                  <a:off x="3210182" y="1774576"/>
                  <a:ext cx="325050" cy="119322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66" name="Google Shape;166;p22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708250" y="2321150"/>
                  <a:ext cx="522025" cy="501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67" name="Google Shape;167;p22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4829075" y="946800"/>
                  <a:ext cx="522025" cy="501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68" name="Google Shape;168;p22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5365925" y="3696750"/>
                  <a:ext cx="522025" cy="501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69" name="Google Shape;169;p22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 rot="5399954">
                  <a:off x="1404413" y="1378690"/>
                  <a:ext cx="325051" cy="321234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70" name="Google Shape;170;p22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 rot="5399954">
                  <a:off x="7829113" y="1378690"/>
                  <a:ext cx="325051" cy="321234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71" name="Google Shape;171;p22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 rot="5399954">
                  <a:off x="4616763" y="1378690"/>
                  <a:ext cx="325051" cy="321234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72" name="Google Shape;172;p22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 rot="5399954">
                  <a:off x="5006338" y="33990"/>
                  <a:ext cx="325051" cy="321234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73" name="Google Shape;173;p22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 rot="5399954">
                  <a:off x="5464401" y="2754290"/>
                  <a:ext cx="325051" cy="321234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74" name="Google Shape;174;p22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 rot="7253187">
                  <a:off x="7640428" y="960795"/>
                  <a:ext cx="325047" cy="26973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75" name="Google Shape;175;p22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 rot="7253187">
                  <a:off x="2775328" y="2305495"/>
                  <a:ext cx="325047" cy="26973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76" name="Google Shape;176;p22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3237650" y="1499884"/>
                  <a:ext cx="478907" cy="501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77" name="Google Shape;177;p2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7253187">
                <a:off x="8137928" y="3695595"/>
                <a:ext cx="325047" cy="269731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78" name="Google Shape;178;p22"/>
          <p:cNvGrpSpPr/>
          <p:nvPr/>
        </p:nvGrpSpPr>
        <p:grpSpPr>
          <a:xfrm>
            <a:off x="244600" y="1073250"/>
            <a:ext cx="2897850" cy="1467400"/>
            <a:chOff x="244600" y="1073250"/>
            <a:chExt cx="2897850" cy="1467400"/>
          </a:xfrm>
        </p:grpSpPr>
        <p:grpSp>
          <p:nvGrpSpPr>
            <p:cNvPr id="179" name="Google Shape;179;p22"/>
            <p:cNvGrpSpPr/>
            <p:nvPr/>
          </p:nvGrpSpPr>
          <p:grpSpPr>
            <a:xfrm>
              <a:off x="2028874" y="2008049"/>
              <a:ext cx="1113576" cy="532601"/>
              <a:chOff x="2028874" y="2008049"/>
              <a:chExt cx="1113576" cy="532601"/>
            </a:xfrm>
          </p:grpSpPr>
          <p:pic>
            <p:nvPicPr>
              <p:cNvPr id="180" name="Google Shape;180;p22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10600722">
                <a:off x="2033341" y="2322567"/>
                <a:ext cx="1104642" cy="18624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1" name="Google Shape;181;p22"/>
              <p:cNvSpPr txBox="1"/>
              <p:nvPr/>
            </p:nvSpPr>
            <p:spPr>
              <a:xfrm rot="-300170">
                <a:off x="2427211" y="2032659"/>
                <a:ext cx="584828" cy="4616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2"/>
                    </a:solidFill>
                  </a:rPr>
                  <a:t>16</a:t>
                </a:r>
                <a:endParaRPr sz="1800">
                  <a:solidFill>
                    <a:schemeClr val="dk2"/>
                  </a:solidFill>
                </a:endParaRPr>
              </a:p>
            </p:txBody>
          </p:sp>
        </p:grpSp>
        <p:sp>
          <p:nvSpPr>
            <p:cNvPr id="182" name="Google Shape;182;p22"/>
            <p:cNvSpPr txBox="1"/>
            <p:nvPr/>
          </p:nvSpPr>
          <p:spPr>
            <a:xfrm>
              <a:off x="244600" y="1073250"/>
              <a:ext cx="1400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5B0F00"/>
                  </a:solidFill>
                </a:rPr>
                <a:t>Without Us*</a:t>
              </a:r>
              <a:endParaRPr sz="1800">
                <a:solidFill>
                  <a:srgbClr val="5B0F00"/>
                </a:solidFill>
              </a:endParaRPr>
            </a:p>
          </p:txBody>
        </p:sp>
      </p:grpSp>
      <p:grpSp>
        <p:nvGrpSpPr>
          <p:cNvPr id="183" name="Google Shape;183;p22"/>
          <p:cNvGrpSpPr/>
          <p:nvPr/>
        </p:nvGrpSpPr>
        <p:grpSpPr>
          <a:xfrm>
            <a:off x="363175" y="1073250"/>
            <a:ext cx="4873551" cy="3003125"/>
            <a:chOff x="363175" y="1073250"/>
            <a:chExt cx="4873551" cy="3003125"/>
          </a:xfrm>
        </p:grpSpPr>
        <p:sp>
          <p:nvSpPr>
            <p:cNvPr id="184" name="Google Shape;184;p22"/>
            <p:cNvSpPr txBox="1"/>
            <p:nvPr/>
          </p:nvSpPr>
          <p:spPr>
            <a:xfrm>
              <a:off x="363175" y="1073250"/>
              <a:ext cx="1148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1DB7EA"/>
                  </a:solidFill>
                </a:rPr>
                <a:t>With Us*</a:t>
              </a:r>
              <a:endParaRPr sz="1800">
                <a:solidFill>
                  <a:srgbClr val="1DB7EA"/>
                </a:solidFill>
              </a:endParaRPr>
            </a:p>
          </p:txBody>
        </p:sp>
        <p:pic>
          <p:nvPicPr>
            <p:cNvPr id="185" name="Google Shape;185;p2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2204528">
              <a:off x="3144876" y="1941905"/>
              <a:ext cx="1858323" cy="3088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2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747850">
              <a:off x="3178365" y="3271717"/>
              <a:ext cx="2117072" cy="3088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" name="Google Shape;187;p22"/>
            <p:cNvSpPr txBox="1"/>
            <p:nvPr/>
          </p:nvSpPr>
          <p:spPr>
            <a:xfrm rot="-2446854">
              <a:off x="3918331" y="2171516"/>
              <a:ext cx="311405" cy="4617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4</a:t>
              </a: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188" name="Google Shape;188;p22"/>
            <p:cNvSpPr txBox="1"/>
            <p:nvPr/>
          </p:nvSpPr>
          <p:spPr>
            <a:xfrm rot="1970880">
              <a:off x="3596412" y="3316956"/>
              <a:ext cx="311387" cy="4617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7</a:t>
              </a: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189" name="Google Shape;189;p22"/>
            <p:cNvSpPr txBox="1"/>
            <p:nvPr/>
          </p:nvSpPr>
          <p:spPr>
            <a:xfrm rot="-298052">
              <a:off x="2195294" y="2171555"/>
              <a:ext cx="336062" cy="4616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5</a:t>
              </a:r>
              <a:endParaRPr sz="1800">
                <a:solidFill>
                  <a:schemeClr val="dk2"/>
                </a:solidFill>
              </a:endParaRPr>
            </a:p>
          </p:txBody>
        </p:sp>
        <p:pic>
          <p:nvPicPr>
            <p:cNvPr id="190" name="Google Shape;190;p2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600722">
              <a:off x="1781341" y="2572505"/>
              <a:ext cx="1104642" cy="18624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